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5"/>
    <p:sldMasterId id="214748366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y="5143500" cx="9144000"/>
  <p:notesSz cx="6858000" cy="9144000"/>
  <p:embeddedFontLst>
    <p:embeddedFont>
      <p:font typeface="Playfair Displ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Inter T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A653D8-F74D-4CAC-ABED-6950EFA6844F}">
  <a:tblStyle styleId="{9CA653D8-F74D-4CAC-ABED-6950EFA684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PlayfairDisplay-regular.fntdata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PlayfairDisplay-italic.fntdata"/><Relationship Id="rId25" Type="http://schemas.openxmlformats.org/officeDocument/2006/relationships/font" Target="fonts/PlayfairDisplay-bold.fntdata"/><Relationship Id="rId28" Type="http://schemas.openxmlformats.org/officeDocument/2006/relationships/font" Target="fonts/Lato-regular.fntdata"/><Relationship Id="rId27" Type="http://schemas.openxmlformats.org/officeDocument/2006/relationships/font" Target="fonts/PlayfairDisplay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Lato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4.xml"/><Relationship Id="rId33" Type="http://schemas.openxmlformats.org/officeDocument/2006/relationships/font" Target="fonts/InterTight-bold.fntdata"/><Relationship Id="rId10" Type="http://schemas.openxmlformats.org/officeDocument/2006/relationships/slide" Target="slides/slide3.xml"/><Relationship Id="rId32" Type="http://schemas.openxmlformats.org/officeDocument/2006/relationships/font" Target="fonts/InterTight-regular.fntdata"/><Relationship Id="rId13" Type="http://schemas.openxmlformats.org/officeDocument/2006/relationships/slide" Target="slides/slide6.xml"/><Relationship Id="rId35" Type="http://schemas.openxmlformats.org/officeDocument/2006/relationships/font" Target="fonts/InterTight-boldItalic.fntdata"/><Relationship Id="rId12" Type="http://schemas.openxmlformats.org/officeDocument/2006/relationships/slide" Target="slides/slide5.xml"/><Relationship Id="rId34" Type="http://schemas.openxmlformats.org/officeDocument/2006/relationships/font" Target="fonts/InterTight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970b33616_0_2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3a970b33616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a970b33616_0_3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3a970b33616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a970b33616_0_3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3a970b33616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a970b33616_0_3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3a970b33616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a970b33616_0_3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3a970b33616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a970b33616_0_3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3a970b33616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a970b33616_0_3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3a970b33616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a970b33616_0_3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3a970b33616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a970b33616_0_2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3a970b33616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970b33616_0_2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3a970b33616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970b33616_0_2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3a970b33616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a970b33616_0_2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3a970b33616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a970b33616_0_2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3a970b33616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a970b33616_0_2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3a970b33616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a970b33616_0_4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3a970b33616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a970b33616_0_2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3a970b33616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-1428750" y="-2489450"/>
            <a:ext cx="13306424" cy="9434299"/>
            <a:chOff x="-1428750" y="-2489450"/>
            <a:chExt cx="13306424" cy="9434299"/>
          </a:xfrm>
        </p:grpSpPr>
        <p:pic>
          <p:nvPicPr>
            <p:cNvPr id="55" name="Google Shape;55;p14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>
              <a:off x="-1428750" y="13441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14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flipH="1">
              <a:off x="6734175" y="18013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14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rot="10800000">
              <a:off x="4248150" y="-24894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" name="Google Shape;58;p14"/>
          <p:cNvSpPr txBox="1"/>
          <p:nvPr>
            <p:ph type="ctrTitle"/>
          </p:nvPr>
        </p:nvSpPr>
        <p:spPr>
          <a:xfrm>
            <a:off x="713225" y="920500"/>
            <a:ext cx="68388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5200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5200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5200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5200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5200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5200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5200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layfair Display"/>
              <a:buNone/>
              <a:defRPr sz="5200">
                <a:solidFill>
                  <a:srgbClr val="191919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3901975" y="3791900"/>
            <a:ext cx="452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8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8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8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8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8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8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8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8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5"/>
          <p:cNvGrpSpPr/>
          <p:nvPr/>
        </p:nvGrpSpPr>
        <p:grpSpPr>
          <a:xfrm>
            <a:off x="-2647950" y="277350"/>
            <a:ext cx="14373224" cy="6972299"/>
            <a:chOff x="-2647950" y="277350"/>
            <a:chExt cx="14373224" cy="6972299"/>
          </a:xfrm>
        </p:grpSpPr>
        <p:pic>
          <p:nvPicPr>
            <p:cNvPr id="62" name="Google Shape;62;p15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flipH="1">
              <a:off x="6581775" y="2773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15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>
              <a:off x="-2647950" y="21061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" name="Google Shape;64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2" type="title"/>
          </p:nvPr>
        </p:nvSpPr>
        <p:spPr>
          <a:xfrm>
            <a:off x="716609" y="1479350"/>
            <a:ext cx="91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6" name="Google Shape;66;p15"/>
          <p:cNvSpPr txBox="1"/>
          <p:nvPr>
            <p:ph idx="3" type="title"/>
          </p:nvPr>
        </p:nvSpPr>
        <p:spPr>
          <a:xfrm>
            <a:off x="4605961" y="1479325"/>
            <a:ext cx="912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7" name="Google Shape;67;p15"/>
          <p:cNvSpPr txBox="1"/>
          <p:nvPr>
            <p:ph idx="4" type="title"/>
          </p:nvPr>
        </p:nvSpPr>
        <p:spPr>
          <a:xfrm>
            <a:off x="716609" y="2563338"/>
            <a:ext cx="912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8" name="Google Shape;68;p15"/>
          <p:cNvSpPr txBox="1"/>
          <p:nvPr>
            <p:ph idx="5" type="title"/>
          </p:nvPr>
        </p:nvSpPr>
        <p:spPr>
          <a:xfrm>
            <a:off x="4605961" y="2559013"/>
            <a:ext cx="912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15"/>
          <p:cNvSpPr txBox="1"/>
          <p:nvPr>
            <p:ph idx="6" type="title"/>
          </p:nvPr>
        </p:nvSpPr>
        <p:spPr>
          <a:xfrm>
            <a:off x="716609" y="3648534"/>
            <a:ext cx="912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0" name="Google Shape;70;p15"/>
          <p:cNvSpPr txBox="1"/>
          <p:nvPr>
            <p:ph idx="7" type="title"/>
          </p:nvPr>
        </p:nvSpPr>
        <p:spPr>
          <a:xfrm>
            <a:off x="4649792" y="3647917"/>
            <a:ext cx="912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1553308" y="1479334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8" type="subTitle"/>
          </p:nvPr>
        </p:nvSpPr>
        <p:spPr>
          <a:xfrm>
            <a:off x="1553308" y="2563330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9" type="subTitle"/>
          </p:nvPr>
        </p:nvSpPr>
        <p:spPr>
          <a:xfrm>
            <a:off x="1553302" y="3648526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13" type="subTitle"/>
          </p:nvPr>
        </p:nvSpPr>
        <p:spPr>
          <a:xfrm>
            <a:off x="5442660" y="1479334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14" type="subTitle"/>
          </p:nvPr>
        </p:nvSpPr>
        <p:spPr>
          <a:xfrm>
            <a:off x="5442660" y="2559022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5" type="subTitle"/>
          </p:nvPr>
        </p:nvSpPr>
        <p:spPr>
          <a:xfrm>
            <a:off x="5486491" y="3647926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6"/>
          <p:cNvGrpSpPr/>
          <p:nvPr/>
        </p:nvGrpSpPr>
        <p:grpSpPr>
          <a:xfrm>
            <a:off x="-457200" y="-3470103"/>
            <a:ext cx="10056853" cy="10262552"/>
            <a:chOff x="-457200" y="-3470103"/>
            <a:chExt cx="10056853" cy="10262552"/>
          </a:xfrm>
        </p:grpSpPr>
        <p:pic>
          <p:nvPicPr>
            <p:cNvPr id="79" name="Google Shape;79;p16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flipH="1" rot="10800000">
              <a:off x="-457200" y="-20322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16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flipH="1">
              <a:off x="4295775" y="16489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16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rot="8100000">
              <a:off x="3390900" y="-2404850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2" name="Google Shape;82;p16"/>
          <p:cNvSpPr txBox="1"/>
          <p:nvPr>
            <p:ph type="title"/>
          </p:nvPr>
        </p:nvSpPr>
        <p:spPr>
          <a:xfrm>
            <a:off x="713225" y="2695696"/>
            <a:ext cx="3819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" name="Google Shape;83;p16"/>
          <p:cNvSpPr txBox="1"/>
          <p:nvPr>
            <p:ph idx="2" type="title"/>
          </p:nvPr>
        </p:nvSpPr>
        <p:spPr>
          <a:xfrm>
            <a:off x="7141975" y="1263396"/>
            <a:ext cx="1288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7"/>
          <p:cNvGrpSpPr/>
          <p:nvPr/>
        </p:nvGrpSpPr>
        <p:grpSpPr>
          <a:xfrm>
            <a:off x="4324350" y="-2870450"/>
            <a:ext cx="7324724" cy="9815299"/>
            <a:chOff x="4324350" y="-2870450"/>
            <a:chExt cx="7324724" cy="9815299"/>
          </a:xfrm>
        </p:grpSpPr>
        <p:pic>
          <p:nvPicPr>
            <p:cNvPr id="86" name="Google Shape;86;p17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flipH="1">
              <a:off x="6505575" y="18013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7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rot="10800000">
              <a:off x="4324350" y="-28704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8" name="Google Shape;88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idx="1" type="subTitle"/>
          </p:nvPr>
        </p:nvSpPr>
        <p:spPr>
          <a:xfrm>
            <a:off x="713217" y="3291295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2" type="subTitle"/>
          </p:nvPr>
        </p:nvSpPr>
        <p:spPr>
          <a:xfrm>
            <a:off x="713233" y="2007850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1" name="Google Shape;91;p17"/>
          <p:cNvSpPr txBox="1"/>
          <p:nvPr>
            <p:ph idx="3" type="subTitle"/>
          </p:nvPr>
        </p:nvSpPr>
        <p:spPr>
          <a:xfrm>
            <a:off x="713233" y="1591450"/>
            <a:ext cx="77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92" name="Google Shape;92;p17"/>
          <p:cNvSpPr txBox="1"/>
          <p:nvPr>
            <p:ph idx="4" type="subTitle"/>
          </p:nvPr>
        </p:nvSpPr>
        <p:spPr>
          <a:xfrm>
            <a:off x="713217" y="2874900"/>
            <a:ext cx="77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b="1"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8"/>
          <p:cNvGrpSpPr/>
          <p:nvPr/>
        </p:nvGrpSpPr>
        <p:grpSpPr>
          <a:xfrm>
            <a:off x="-1428750" y="-2489450"/>
            <a:ext cx="13306424" cy="9434299"/>
            <a:chOff x="-1428750" y="-2489450"/>
            <a:chExt cx="13306424" cy="9434299"/>
          </a:xfrm>
        </p:grpSpPr>
        <p:pic>
          <p:nvPicPr>
            <p:cNvPr id="95" name="Google Shape;95;p18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>
              <a:off x="-1428750" y="13441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8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flipH="1">
              <a:off x="6734175" y="18013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8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rot="10800000">
              <a:off x="4248150" y="-24894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8" name="Google Shape;98;p1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9"/>
          <p:cNvGrpSpPr/>
          <p:nvPr/>
        </p:nvGrpSpPr>
        <p:grpSpPr>
          <a:xfrm>
            <a:off x="-457200" y="-3470103"/>
            <a:ext cx="10056853" cy="10262552"/>
            <a:chOff x="-457200" y="-3470103"/>
            <a:chExt cx="10056853" cy="10262552"/>
          </a:xfrm>
        </p:grpSpPr>
        <p:pic>
          <p:nvPicPr>
            <p:cNvPr id="101" name="Google Shape;101;p19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flipH="1" rot="10800000">
              <a:off x="-457200" y="-20322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02;p19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flipH="1">
              <a:off x="4295775" y="16489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19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rot="8100000">
              <a:off x="3390900" y="-2404850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4" name="Google Shape;104;p1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5" name="Google Shape;105;p1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21"/>
          <p:cNvGrpSpPr/>
          <p:nvPr/>
        </p:nvGrpSpPr>
        <p:grpSpPr>
          <a:xfrm flipH="1">
            <a:off x="-1200150" y="-2489450"/>
            <a:ext cx="12315824" cy="9129499"/>
            <a:chOff x="-666750" y="-2489450"/>
            <a:chExt cx="12315824" cy="9129499"/>
          </a:xfrm>
        </p:grpSpPr>
        <p:pic>
          <p:nvPicPr>
            <p:cNvPr id="109" name="Google Shape;109;p21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>
              <a:off x="-666750" y="13441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21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flipH="1">
              <a:off x="6505575" y="14965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21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rot="10800000">
              <a:off x="5467350" y="-24894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22"/>
          <p:cNvGrpSpPr/>
          <p:nvPr/>
        </p:nvGrpSpPr>
        <p:grpSpPr>
          <a:xfrm flipH="1" rot="10800000">
            <a:off x="-533400" y="-2022304"/>
            <a:ext cx="10133053" cy="10110152"/>
            <a:chOff x="-533400" y="-3317703"/>
            <a:chExt cx="10133053" cy="10110152"/>
          </a:xfrm>
        </p:grpSpPr>
        <p:pic>
          <p:nvPicPr>
            <p:cNvPr id="114" name="Google Shape;114;p22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flipH="1" rot="10800000">
              <a:off x="-533400" y="-20322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22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flipH="1">
              <a:off x="4295775" y="1648950"/>
              <a:ext cx="514349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6" name="Google Shape;116;p22"/>
            <p:cNvPicPr preferRelativeResize="0"/>
            <p:nvPr/>
          </p:nvPicPr>
          <p:blipFill rotWithShape="1">
            <a:blip r:embed="rId2">
              <a:alphaModFix amt="80000"/>
            </a:blip>
            <a:srcRect b="0" l="0" r="0" t="0"/>
            <a:stretch/>
          </p:blipFill>
          <p:spPr>
            <a:xfrm rot="8100000">
              <a:off x="3390900" y="-2252450"/>
              <a:ext cx="5143500" cy="5143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b="1" i="0" sz="30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b="0" i="0" sz="30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b="0" i="0" sz="30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b="0" i="0" sz="30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b="0" i="0" sz="30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b="0" i="0" sz="30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b="0" i="0" sz="30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b="0" i="0" sz="30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"/>
              <a:buNone/>
              <a:defRPr b="0" i="0" sz="30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Lato"/>
              <a:buChar char="■"/>
              <a:defRPr b="0" i="0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ctrTitle"/>
          </p:nvPr>
        </p:nvSpPr>
        <p:spPr>
          <a:xfrm>
            <a:off x="254549" y="879917"/>
            <a:ext cx="80373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0" lang="en"/>
              <a:t>Benchmarking of </a:t>
            </a:r>
            <a:r>
              <a:rPr lang="en"/>
              <a:t>Distributed</a:t>
            </a:r>
            <a:r>
              <a:rPr b="0" lang="en"/>
              <a:t> ML in AR</a:t>
            </a:r>
            <a:endParaRPr b="0"/>
          </a:p>
        </p:txBody>
      </p:sp>
      <p:sp>
        <p:nvSpPr>
          <p:cNvPr id="122" name="Google Shape;122;p23"/>
          <p:cNvSpPr txBox="1"/>
          <p:nvPr>
            <p:ph idx="1" type="subTitle"/>
          </p:nvPr>
        </p:nvSpPr>
        <p:spPr>
          <a:xfrm>
            <a:off x="3901975" y="3791900"/>
            <a:ext cx="452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700"/>
              <a:t>Klea Meta &amp; Parthkumar Joshi| CSC 360</a:t>
            </a:r>
            <a:endParaRPr sz="1700"/>
          </a:p>
        </p:txBody>
      </p:sp>
      <p:cxnSp>
        <p:nvCxnSpPr>
          <p:cNvPr id="123" name="Google Shape;123;p23"/>
          <p:cNvCxnSpPr/>
          <p:nvPr/>
        </p:nvCxnSpPr>
        <p:spPr>
          <a:xfrm>
            <a:off x="0" y="2782308"/>
            <a:ext cx="7347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>
            <p:ph type="title"/>
          </p:nvPr>
        </p:nvSpPr>
        <p:spPr>
          <a:xfrm>
            <a:off x="713225" y="2695696"/>
            <a:ext cx="7045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98" name="Google Shape;198;p32"/>
          <p:cNvSpPr txBox="1"/>
          <p:nvPr>
            <p:ph idx="2" type="title"/>
          </p:nvPr>
        </p:nvSpPr>
        <p:spPr>
          <a:xfrm>
            <a:off x="7141975" y="1263396"/>
            <a:ext cx="1288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199" name="Google Shape;199;p32"/>
          <p:cNvCxnSpPr/>
          <p:nvPr/>
        </p:nvCxnSpPr>
        <p:spPr>
          <a:xfrm>
            <a:off x="0" y="3880104"/>
            <a:ext cx="4039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idx="4" type="subTitle"/>
          </p:nvPr>
        </p:nvSpPr>
        <p:spPr>
          <a:xfrm>
            <a:off x="713217" y="1920588"/>
            <a:ext cx="6906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</a:pPr>
            <a:r>
              <a:rPr lang="en"/>
              <a:t>Testing Methodology</a:t>
            </a:r>
            <a:endParaRPr/>
          </a:p>
        </p:txBody>
      </p:sp>
      <p:sp>
        <p:nvSpPr>
          <p:cNvPr id="205" name="Google Shape;205;p33"/>
          <p:cNvSpPr txBox="1"/>
          <p:nvPr>
            <p:ph idx="1" type="subTitle"/>
          </p:nvPr>
        </p:nvSpPr>
        <p:spPr>
          <a:xfrm>
            <a:off x="713217" y="2413188"/>
            <a:ext cx="77175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/>
              <a:t>Choosing how to validate the approach at scale - whether to use synthetic simulated environments (fast but unrealistic), real-world egocentric datasets like Ego4D (realistic but complex to integrate), or a hybrid approach that balances feasibility with real-world applicability.</a:t>
            </a:r>
            <a:endParaRPr/>
          </a:p>
        </p:txBody>
      </p:sp>
      <p:sp>
        <p:nvSpPr>
          <p:cNvPr id="206" name="Google Shape;206;p33"/>
          <p:cNvSpPr txBox="1"/>
          <p:nvPr>
            <p:ph idx="2" type="subTitle"/>
          </p:nvPr>
        </p:nvSpPr>
        <p:spPr>
          <a:xfrm>
            <a:off x="713217" y="1181959"/>
            <a:ext cx="7717500" cy="7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/>
              <a:t>Determining the right balance between model complexity and on-device feasibility - deciding between lightweight CNNs (MobileNet-style), larger vision models (ResNet), or custom architectures that can handle real-time visual AR inputs while remaining deployable on resource-constrained devices.</a:t>
            </a:r>
            <a:endParaRPr/>
          </a:p>
        </p:txBody>
      </p:sp>
      <p:sp>
        <p:nvSpPr>
          <p:cNvPr id="207" name="Google Shape;207;p33"/>
          <p:cNvSpPr txBox="1"/>
          <p:nvPr>
            <p:ph idx="3" type="subTitle"/>
          </p:nvPr>
        </p:nvSpPr>
        <p:spPr>
          <a:xfrm>
            <a:off x="872544" y="689358"/>
            <a:ext cx="77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Model Selection for AR</a:t>
            </a:r>
            <a:endParaRPr/>
          </a:p>
        </p:txBody>
      </p:sp>
      <p:sp>
        <p:nvSpPr>
          <p:cNvPr id="208" name="Google Shape;208;p33"/>
          <p:cNvSpPr txBox="1"/>
          <p:nvPr/>
        </p:nvSpPr>
        <p:spPr>
          <a:xfrm>
            <a:off x="713217" y="3159804"/>
            <a:ext cx="6906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Slim-to-Real Gap</a:t>
            </a:r>
            <a:endParaRPr/>
          </a:p>
        </p:txBody>
      </p:sp>
      <p:sp>
        <p:nvSpPr>
          <p:cNvPr id="209" name="Google Shape;209;p33"/>
          <p:cNvSpPr txBox="1"/>
          <p:nvPr/>
        </p:nvSpPr>
        <p:spPr>
          <a:xfrm>
            <a:off x="713217" y="3652404"/>
            <a:ext cx="77175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Current experiments use synthetic environments with simplified visual inputs, and it's unclear how well the distillation approach will generalize to real-world AR scenarios with complex, noisy visual data, varying lighting, and diverse object appearances.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/>
          <p:nvPr>
            <p:ph type="title"/>
          </p:nvPr>
        </p:nvSpPr>
        <p:spPr>
          <a:xfrm>
            <a:off x="713225" y="2695696"/>
            <a:ext cx="7045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215" name="Google Shape;215;p34"/>
          <p:cNvSpPr txBox="1"/>
          <p:nvPr>
            <p:ph idx="2" type="title"/>
          </p:nvPr>
        </p:nvSpPr>
        <p:spPr>
          <a:xfrm>
            <a:off x="7141975" y="1263396"/>
            <a:ext cx="1288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216" name="Google Shape;216;p34"/>
          <p:cNvCxnSpPr/>
          <p:nvPr/>
        </p:nvCxnSpPr>
        <p:spPr>
          <a:xfrm>
            <a:off x="0" y="3880104"/>
            <a:ext cx="4039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idx="4" type="subTitle"/>
          </p:nvPr>
        </p:nvSpPr>
        <p:spPr>
          <a:xfrm>
            <a:off x="713217" y="2542513"/>
            <a:ext cx="6906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</a:pPr>
            <a:r>
              <a:rPr lang="en"/>
              <a:t>Phase 3:  Real-World Dataset Integration</a:t>
            </a:r>
            <a:endParaRPr/>
          </a:p>
        </p:txBody>
      </p:sp>
      <p:sp>
        <p:nvSpPr>
          <p:cNvPr id="222" name="Google Shape;222;p35"/>
          <p:cNvSpPr txBox="1"/>
          <p:nvPr>
            <p:ph idx="1" type="subTitle"/>
          </p:nvPr>
        </p:nvSpPr>
        <p:spPr>
          <a:xfrm>
            <a:off x="713250" y="3035113"/>
            <a:ext cx="77175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b="1" lang="en"/>
              <a:t>Explore Egocentric Datasets:</a:t>
            </a:r>
            <a:r>
              <a:rPr lang="en"/>
              <a:t> Start with smaller datasets (EGTEA Gaze+, ADL) or subset of Ego4D to test on real-world visual data</a:t>
            </a:r>
            <a:endParaRPr/>
          </a:p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b="1" lang="en"/>
              <a:t>Benchmark on Real Data:</a:t>
            </a:r>
            <a:r>
              <a:rPr lang="en"/>
              <a:t> Evaluate student models on real egocentric video frames to measure generalization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223" name="Google Shape;223;p35"/>
          <p:cNvSpPr txBox="1"/>
          <p:nvPr>
            <p:ph idx="2" type="subTitle"/>
          </p:nvPr>
        </p:nvSpPr>
        <p:spPr>
          <a:xfrm>
            <a:off x="713217" y="1486759"/>
            <a:ext cx="7717500" cy="7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/>
              <a:t>Starting with simulations (Unity ML-Agents or AI2-THOR) to validate the approach with more realistic visuals.</a:t>
            </a:r>
            <a:endParaRPr/>
          </a:p>
        </p:txBody>
      </p:sp>
      <p:sp>
        <p:nvSpPr>
          <p:cNvPr id="224" name="Google Shape;224;p35"/>
          <p:cNvSpPr txBox="1"/>
          <p:nvPr>
            <p:ph idx="3" type="subTitle"/>
          </p:nvPr>
        </p:nvSpPr>
        <p:spPr>
          <a:xfrm>
            <a:off x="872544" y="994158"/>
            <a:ext cx="77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Phase 2: Scale to More Realistic Simulations 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 txBox="1"/>
          <p:nvPr>
            <p:ph type="title"/>
          </p:nvPr>
        </p:nvSpPr>
        <p:spPr>
          <a:xfrm>
            <a:off x="713225" y="2695696"/>
            <a:ext cx="7045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Contributions</a:t>
            </a:r>
            <a:endParaRPr/>
          </a:p>
        </p:txBody>
      </p:sp>
      <p:sp>
        <p:nvSpPr>
          <p:cNvPr id="230" name="Google Shape;230;p36"/>
          <p:cNvSpPr txBox="1"/>
          <p:nvPr>
            <p:ph idx="2" type="title"/>
          </p:nvPr>
        </p:nvSpPr>
        <p:spPr>
          <a:xfrm>
            <a:off x="7141975" y="1263396"/>
            <a:ext cx="1288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06</a:t>
            </a:r>
            <a:endParaRPr/>
          </a:p>
        </p:txBody>
      </p:sp>
      <p:cxnSp>
        <p:nvCxnSpPr>
          <p:cNvPr id="231" name="Google Shape;231;p36"/>
          <p:cNvCxnSpPr/>
          <p:nvPr/>
        </p:nvCxnSpPr>
        <p:spPr>
          <a:xfrm>
            <a:off x="0" y="3880104"/>
            <a:ext cx="4039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7"/>
          <p:cNvSpPr txBox="1"/>
          <p:nvPr>
            <p:ph idx="4" type="subTitle"/>
          </p:nvPr>
        </p:nvSpPr>
        <p:spPr>
          <a:xfrm>
            <a:off x="713250" y="568241"/>
            <a:ext cx="6906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</a:pPr>
            <a:r>
              <a:rPr lang="en"/>
              <a:t>Teacher-Student Distillation of AR Agents</a:t>
            </a:r>
            <a:endParaRPr/>
          </a:p>
        </p:txBody>
      </p:sp>
      <p:sp>
        <p:nvSpPr>
          <p:cNvPr id="237" name="Google Shape;237;p37"/>
          <p:cNvSpPr txBox="1"/>
          <p:nvPr>
            <p:ph idx="1" type="subTitle"/>
          </p:nvPr>
        </p:nvSpPr>
        <p:spPr>
          <a:xfrm>
            <a:off x="713250" y="1206313"/>
            <a:ext cx="77175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b="1" i="0" lang="en">
                <a:latin typeface="Arial"/>
                <a:ea typeface="Arial"/>
                <a:cs typeface="Arial"/>
                <a:sym typeface="Arial"/>
              </a:rPr>
              <a:t>What's new:</a:t>
            </a:r>
            <a:r>
              <a:rPr b="0" i="0" lang="en">
                <a:latin typeface="Arial"/>
                <a:ea typeface="Arial"/>
                <a:cs typeface="Arial"/>
                <a:sym typeface="Arial"/>
              </a:rPr>
              <a:t> While knowledge distillation exists, applying it specifically to real-time AR agents with the edge-cloud split (teacher off-device, student on-device) is relatively unexplored.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b="1" i="0" lang="en">
                <a:latin typeface="Arial"/>
                <a:ea typeface="Arial"/>
                <a:cs typeface="Arial"/>
                <a:sym typeface="Arial"/>
              </a:rPr>
              <a:t>Impact:</a:t>
            </a:r>
            <a:r>
              <a:rPr b="0" i="0" lang="en">
                <a:latin typeface="Arial"/>
                <a:ea typeface="Arial"/>
                <a:cs typeface="Arial"/>
                <a:sym typeface="Arial"/>
              </a:rPr>
              <a:t> Demonstrate that distillation can work for embodied AI agents with real-time constraints, not just static computer vision tasks.</a:t>
            </a:r>
            <a:endParaRPr/>
          </a:p>
          <a:p>
            <a:pPr indent="-95250" lvl="0" marL="171450" rtl="0" algn="l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38" name="Google Shape;238;p37"/>
          <p:cNvSpPr txBox="1"/>
          <p:nvPr/>
        </p:nvSpPr>
        <p:spPr>
          <a:xfrm>
            <a:off x="630123" y="2571750"/>
            <a:ext cx="6906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Quantified Trade-offs for On-Device AR Deployment</a:t>
            </a:r>
            <a:endParaRPr/>
          </a:p>
        </p:txBody>
      </p:sp>
      <p:sp>
        <p:nvSpPr>
          <p:cNvPr id="239" name="Google Shape;239;p37"/>
          <p:cNvSpPr txBox="1"/>
          <p:nvPr/>
        </p:nvSpPr>
        <p:spPr>
          <a:xfrm>
            <a:off x="630123" y="3209822"/>
            <a:ext cx="77175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What's new:</a:t>
            </a: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r>
              <a:rPr lang="en" sz="1200">
                <a:solidFill>
                  <a:schemeClr val="dk1"/>
                </a:solidFill>
              </a:rPr>
              <a:t>M</a:t>
            </a: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easurements of the performance-efficiency trade-off: how much can you compress a model (10-100x) while retaining task success (85-95%)?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Impact:</a:t>
            </a: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Provides practical guidelines on what compression ratios are achievable without sacrificing performance.</a:t>
            </a:r>
            <a:endParaRPr/>
          </a:p>
          <a:p>
            <a:pPr indent="-95250" lvl="0" marL="171450" marR="0" rtl="0" algn="l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/>
          <p:nvPr>
            <p:ph type="ctrTitle"/>
          </p:nvPr>
        </p:nvSpPr>
        <p:spPr>
          <a:xfrm>
            <a:off x="254549" y="879917"/>
            <a:ext cx="80373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0" lang="en"/>
              <a:t>Benchmarking of </a:t>
            </a:r>
            <a:r>
              <a:rPr lang="en"/>
              <a:t>Distributed</a:t>
            </a:r>
            <a:r>
              <a:rPr b="0" lang="en"/>
              <a:t> ML in AR</a:t>
            </a:r>
            <a:endParaRPr b="0"/>
          </a:p>
        </p:txBody>
      </p:sp>
      <p:sp>
        <p:nvSpPr>
          <p:cNvPr id="245" name="Google Shape;245;p38"/>
          <p:cNvSpPr txBox="1"/>
          <p:nvPr>
            <p:ph idx="1" type="subTitle"/>
          </p:nvPr>
        </p:nvSpPr>
        <p:spPr>
          <a:xfrm>
            <a:off x="3901975" y="3791900"/>
            <a:ext cx="452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800"/>
              <a:t>Klea Meta &amp; Parthkumar Joshi| CSC 360</a:t>
            </a:r>
            <a:endParaRPr sz="1800"/>
          </a:p>
        </p:txBody>
      </p:sp>
      <p:cxnSp>
        <p:nvCxnSpPr>
          <p:cNvPr id="246" name="Google Shape;246;p38"/>
          <p:cNvCxnSpPr/>
          <p:nvPr/>
        </p:nvCxnSpPr>
        <p:spPr>
          <a:xfrm>
            <a:off x="0" y="2782308"/>
            <a:ext cx="7347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Index</a:t>
            </a:r>
            <a:endParaRPr/>
          </a:p>
        </p:txBody>
      </p:sp>
      <p:sp>
        <p:nvSpPr>
          <p:cNvPr id="129" name="Google Shape;129;p24"/>
          <p:cNvSpPr txBox="1"/>
          <p:nvPr>
            <p:ph idx="2" type="title"/>
          </p:nvPr>
        </p:nvSpPr>
        <p:spPr>
          <a:xfrm>
            <a:off x="716609" y="1479350"/>
            <a:ext cx="91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0" name="Google Shape;130;p24"/>
          <p:cNvSpPr txBox="1"/>
          <p:nvPr>
            <p:ph idx="3" type="title"/>
          </p:nvPr>
        </p:nvSpPr>
        <p:spPr>
          <a:xfrm>
            <a:off x="4605961" y="1479325"/>
            <a:ext cx="912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1" name="Google Shape;131;p24"/>
          <p:cNvSpPr txBox="1"/>
          <p:nvPr>
            <p:ph idx="4" type="title"/>
          </p:nvPr>
        </p:nvSpPr>
        <p:spPr>
          <a:xfrm>
            <a:off x="716609" y="2563338"/>
            <a:ext cx="912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2" name="Google Shape;132;p24"/>
          <p:cNvSpPr txBox="1"/>
          <p:nvPr>
            <p:ph idx="5" type="title"/>
          </p:nvPr>
        </p:nvSpPr>
        <p:spPr>
          <a:xfrm>
            <a:off x="4605961" y="2559013"/>
            <a:ext cx="912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33" name="Google Shape;133;p24"/>
          <p:cNvSpPr txBox="1"/>
          <p:nvPr>
            <p:ph idx="6" type="title"/>
          </p:nvPr>
        </p:nvSpPr>
        <p:spPr>
          <a:xfrm>
            <a:off x="716609" y="3648534"/>
            <a:ext cx="912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4" name="Google Shape;134;p24"/>
          <p:cNvSpPr txBox="1"/>
          <p:nvPr>
            <p:ph idx="7" type="title"/>
          </p:nvPr>
        </p:nvSpPr>
        <p:spPr>
          <a:xfrm>
            <a:off x="4649792" y="3647917"/>
            <a:ext cx="912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35" name="Google Shape;135;p24"/>
          <p:cNvSpPr txBox="1"/>
          <p:nvPr>
            <p:ph idx="1" type="subTitle"/>
          </p:nvPr>
        </p:nvSpPr>
        <p:spPr>
          <a:xfrm>
            <a:off x="1553308" y="1479334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136" name="Google Shape;136;p24"/>
          <p:cNvSpPr txBox="1"/>
          <p:nvPr>
            <p:ph idx="8" type="subTitle"/>
          </p:nvPr>
        </p:nvSpPr>
        <p:spPr>
          <a:xfrm>
            <a:off x="1553308" y="2563330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Baseline</a:t>
            </a:r>
            <a:endParaRPr/>
          </a:p>
        </p:txBody>
      </p:sp>
      <p:sp>
        <p:nvSpPr>
          <p:cNvPr id="137" name="Google Shape;137;p24"/>
          <p:cNvSpPr txBox="1"/>
          <p:nvPr>
            <p:ph idx="9" type="subTitle"/>
          </p:nvPr>
        </p:nvSpPr>
        <p:spPr>
          <a:xfrm>
            <a:off x="1553302" y="3648526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Progress</a:t>
            </a:r>
            <a:endParaRPr/>
          </a:p>
        </p:txBody>
      </p:sp>
      <p:sp>
        <p:nvSpPr>
          <p:cNvPr id="138" name="Google Shape;138;p24"/>
          <p:cNvSpPr txBox="1"/>
          <p:nvPr>
            <p:ph idx="13" type="subTitle"/>
          </p:nvPr>
        </p:nvSpPr>
        <p:spPr>
          <a:xfrm>
            <a:off x="5442660" y="1479334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39" name="Google Shape;139;p24"/>
          <p:cNvSpPr txBox="1"/>
          <p:nvPr>
            <p:ph idx="14" type="subTitle"/>
          </p:nvPr>
        </p:nvSpPr>
        <p:spPr>
          <a:xfrm>
            <a:off x="5442660" y="2559022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140" name="Google Shape;140;p24"/>
          <p:cNvSpPr txBox="1"/>
          <p:nvPr>
            <p:ph idx="15" type="subTitle"/>
          </p:nvPr>
        </p:nvSpPr>
        <p:spPr>
          <a:xfrm>
            <a:off x="5486491" y="3647926"/>
            <a:ext cx="286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Contribution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713225" y="2695696"/>
            <a:ext cx="7045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146" name="Google Shape;146;p25"/>
          <p:cNvSpPr txBox="1"/>
          <p:nvPr>
            <p:ph idx="2" type="title"/>
          </p:nvPr>
        </p:nvSpPr>
        <p:spPr>
          <a:xfrm>
            <a:off x="7141975" y="1263396"/>
            <a:ext cx="1288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47" name="Google Shape;147;p25"/>
          <p:cNvCxnSpPr/>
          <p:nvPr/>
        </p:nvCxnSpPr>
        <p:spPr>
          <a:xfrm>
            <a:off x="0" y="3880104"/>
            <a:ext cx="4039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726750" y="1421297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153" name="Google Shape;153;p26"/>
          <p:cNvSpPr txBox="1"/>
          <p:nvPr>
            <p:ph idx="3" type="subTitle"/>
          </p:nvPr>
        </p:nvSpPr>
        <p:spPr>
          <a:xfrm>
            <a:off x="713250" y="1993997"/>
            <a:ext cx="7717500" cy="115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1" lang="en"/>
              <a:t>“Can a teacher–student setup (teacher off-device; student on-device) enable real-time AR agents that retain performance while reducing latency and bandwidth?”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713225" y="2695696"/>
            <a:ext cx="7045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Baseline</a:t>
            </a:r>
            <a:endParaRPr/>
          </a:p>
        </p:txBody>
      </p:sp>
      <p:sp>
        <p:nvSpPr>
          <p:cNvPr id="159" name="Google Shape;159;p27"/>
          <p:cNvSpPr txBox="1"/>
          <p:nvPr>
            <p:ph idx="2" type="title"/>
          </p:nvPr>
        </p:nvSpPr>
        <p:spPr>
          <a:xfrm>
            <a:off x="7141975" y="1263396"/>
            <a:ext cx="1288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60" name="Google Shape;160;p27"/>
          <p:cNvCxnSpPr/>
          <p:nvPr/>
        </p:nvCxnSpPr>
        <p:spPr>
          <a:xfrm>
            <a:off x="0" y="3880104"/>
            <a:ext cx="4039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idx="4" type="subTitle"/>
          </p:nvPr>
        </p:nvSpPr>
        <p:spPr>
          <a:xfrm>
            <a:off x="713242" y="1703613"/>
            <a:ext cx="6906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</a:pPr>
            <a:r>
              <a:rPr lang="en"/>
              <a:t>Why Current Baselines Aren’t Good Enough</a:t>
            </a:r>
            <a:endParaRPr/>
          </a:p>
        </p:txBody>
      </p:sp>
      <p:sp>
        <p:nvSpPr>
          <p:cNvPr id="166" name="Google Shape;166;p28"/>
          <p:cNvSpPr txBox="1"/>
          <p:nvPr>
            <p:ph idx="1" type="subTitle"/>
          </p:nvPr>
        </p:nvSpPr>
        <p:spPr>
          <a:xfrm>
            <a:off x="713250" y="2196232"/>
            <a:ext cx="7717500" cy="11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b="1" lang="en"/>
              <a:t>Cloud-based models</a:t>
            </a:r>
            <a:r>
              <a:rPr lang="en"/>
              <a:t>: Too slow for real-time AR (network latency kills UX)</a:t>
            </a:r>
            <a:endParaRPr/>
          </a:p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b="1" lang="en"/>
              <a:t>Small On-Device Models:</a:t>
            </a:r>
            <a:r>
              <a:rPr lang="en"/>
              <a:t> Not smart enough without training infrastructure</a:t>
            </a:r>
            <a:endParaRPr/>
          </a:p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</a:pPr>
            <a:r>
              <a:t/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/>
              <a:t>No existing framework bridges this gap for AR agents</a:t>
            </a:r>
            <a:endParaRPr/>
          </a:p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7" name="Google Shape;167;p28"/>
          <p:cNvSpPr txBox="1"/>
          <p:nvPr>
            <p:ph idx="2" type="subTitle"/>
          </p:nvPr>
        </p:nvSpPr>
        <p:spPr>
          <a:xfrm>
            <a:off x="712792" y="889359"/>
            <a:ext cx="7717500" cy="7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/>
              <a:t>Off-device (cloud-based) RL models (PPO, DQN) - the "teacher" 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/>
              <a:t>Represents current approach: accurate but high latency (~15-50ms/decision)</a:t>
            </a:r>
            <a:endParaRPr/>
          </a:p>
        </p:txBody>
      </p:sp>
      <p:sp>
        <p:nvSpPr>
          <p:cNvPr id="168" name="Google Shape;168;p28"/>
          <p:cNvSpPr txBox="1"/>
          <p:nvPr>
            <p:ph idx="3" type="subTitle"/>
          </p:nvPr>
        </p:nvSpPr>
        <p:spPr>
          <a:xfrm>
            <a:off x="872119" y="396758"/>
            <a:ext cx="77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Baseline</a:t>
            </a:r>
            <a:endParaRPr/>
          </a:p>
        </p:txBody>
      </p:sp>
      <p:sp>
        <p:nvSpPr>
          <p:cNvPr id="169" name="Google Shape;169;p28"/>
          <p:cNvSpPr txBox="1"/>
          <p:nvPr>
            <p:ph idx="2" type="subTitle"/>
          </p:nvPr>
        </p:nvSpPr>
        <p:spPr>
          <a:xfrm>
            <a:off x="712792" y="3910484"/>
            <a:ext cx="7717500" cy="7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/>
              <a:t>Hybrid approach: Train large model off-device → distill to tiny on-device student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</a:pPr>
            <a:r>
              <a:rPr lang="en"/>
              <a:t>10-100x model compression with minimal performance loss</a:t>
            </a:r>
            <a:endParaRPr/>
          </a:p>
        </p:txBody>
      </p:sp>
      <p:sp>
        <p:nvSpPr>
          <p:cNvPr id="170" name="Google Shape;170;p28"/>
          <p:cNvSpPr txBox="1"/>
          <p:nvPr>
            <p:ph idx="3" type="subTitle"/>
          </p:nvPr>
        </p:nvSpPr>
        <p:spPr>
          <a:xfrm>
            <a:off x="872119" y="3417883"/>
            <a:ext cx="77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Our Improvement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713225" y="2695696"/>
            <a:ext cx="7045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Progress</a:t>
            </a:r>
            <a:endParaRPr/>
          </a:p>
        </p:txBody>
      </p:sp>
      <p:sp>
        <p:nvSpPr>
          <p:cNvPr id="176" name="Google Shape;176;p29"/>
          <p:cNvSpPr txBox="1"/>
          <p:nvPr>
            <p:ph idx="2" type="title"/>
          </p:nvPr>
        </p:nvSpPr>
        <p:spPr>
          <a:xfrm>
            <a:off x="7141975" y="1263396"/>
            <a:ext cx="1288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77" name="Google Shape;177;p29"/>
          <p:cNvCxnSpPr/>
          <p:nvPr/>
        </p:nvCxnSpPr>
        <p:spPr>
          <a:xfrm>
            <a:off x="0" y="3880104"/>
            <a:ext cx="4039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idx="2" type="subTitle"/>
          </p:nvPr>
        </p:nvSpPr>
        <p:spPr>
          <a:xfrm>
            <a:off x="713233" y="920267"/>
            <a:ext cx="7717500" cy="13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Validated teacher-student distillation by training a student model (5K parameters) that matched the teacher's 90%+ success rate on a 2D navigation task, despite being 10x smaller.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Trained a PPO teacher model on symbolic grid states (x, y coordinates) using reinforcement learning, collected 5,000 teacher demonstrations, and trained the student via behavioral cloning to imitate its actions.</a:t>
            </a:r>
            <a:endParaRPr/>
          </a:p>
        </p:txBody>
      </p:sp>
      <p:sp>
        <p:nvSpPr>
          <p:cNvPr id="183" name="Google Shape;183;p30"/>
          <p:cNvSpPr txBox="1"/>
          <p:nvPr>
            <p:ph idx="4" type="subTitle"/>
          </p:nvPr>
        </p:nvSpPr>
        <p:spPr>
          <a:xfrm>
            <a:off x="713233" y="2544927"/>
            <a:ext cx="77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Vision-Based AR Experiment (Initial Testing)</a:t>
            </a:r>
            <a:endParaRPr/>
          </a:p>
        </p:txBody>
      </p:sp>
      <p:sp>
        <p:nvSpPr>
          <p:cNvPr id="184" name="Google Shape;184;p30"/>
          <p:cNvSpPr txBox="1"/>
          <p:nvPr>
            <p:ph idx="3" type="subTitle"/>
          </p:nvPr>
        </p:nvSpPr>
        <p:spPr>
          <a:xfrm>
            <a:off x="713258" y="427667"/>
            <a:ext cx="7717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2D Gridworld Experiment</a:t>
            </a:r>
            <a:endParaRPr/>
          </a:p>
        </p:txBody>
      </p:sp>
      <p:sp>
        <p:nvSpPr>
          <p:cNvPr id="185" name="Google Shape;185;p30"/>
          <p:cNvSpPr txBox="1"/>
          <p:nvPr>
            <p:ph idx="2" type="subTitle"/>
          </p:nvPr>
        </p:nvSpPr>
        <p:spPr>
          <a:xfrm>
            <a:off x="713233" y="3137692"/>
            <a:ext cx="7717500" cy="13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Extended the framework to handle high-dimensional visual inputs (64x64 RGB frames) by implementing CNN-based teacher and student models, confirming that distillation works with image observations.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Created a synthetic visual navigation environment. Trained a large DQN teacher CNN (~500K params) using reinforcement learning, then distilled knowledge to a lightweight student CNN (~50K params, 10x smaller) via behavioral cloning on visual demonstrations.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idx="4" type="subTitle"/>
          </p:nvPr>
        </p:nvSpPr>
        <p:spPr>
          <a:xfrm>
            <a:off x="878992" y="175763"/>
            <a:ext cx="6906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</a:pPr>
            <a:r>
              <a:rPr lang="en"/>
              <a:t>Primary Metrics</a:t>
            </a:r>
            <a:endParaRPr/>
          </a:p>
        </p:txBody>
      </p:sp>
      <p:graphicFrame>
        <p:nvGraphicFramePr>
          <p:cNvPr id="191" name="Google Shape;191;p31"/>
          <p:cNvGraphicFramePr/>
          <p:nvPr/>
        </p:nvGraphicFramePr>
        <p:xfrm>
          <a:off x="952500" y="986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{9CA653D8-F74D-4CAC-ABED-6950EFA6844F}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Metric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Teacher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Student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Improvement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Success Rate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90%+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90%+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Maintained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Model Size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100k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20x Smaller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Latency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~15ms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~2ms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7x faster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92" name="Google Shape;192;p31"/>
          <p:cNvGraphicFramePr/>
          <p:nvPr/>
        </p:nvGraphicFramePr>
        <p:xfrm>
          <a:off x="952500" y="3041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{9CA653D8-F74D-4CAC-ABED-6950EFA6844F}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Metric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Teacher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Student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Improvement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Success Rate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70%+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65%+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5% Drop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Model Size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500k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50k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10x Smaller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Latency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~50ms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~5ms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10x faster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